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7"/>
  </p:notesMasterIdLst>
  <p:sldIdLst>
    <p:sldId id="256" r:id="rId5"/>
    <p:sldId id="283" r:id="rId6"/>
    <p:sldId id="282" r:id="rId7"/>
    <p:sldId id="274" r:id="rId8"/>
    <p:sldId id="269" r:id="rId9"/>
    <p:sldId id="280" r:id="rId10"/>
    <p:sldId id="279" r:id="rId11"/>
    <p:sldId id="281" r:id="rId12"/>
    <p:sldId id="270" r:id="rId13"/>
    <p:sldId id="273" r:id="rId14"/>
    <p:sldId id="278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2DB092-1E4C-4688-B0C4-34674EA2BA91}" v="10" dt="2021-03-04T19:21:42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800" autoAdjust="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outlineViewPr>
    <p:cViewPr>
      <p:scale>
        <a:sx n="33" d="100"/>
        <a:sy n="33" d="100"/>
      </p:scale>
      <p:origin x="0" y="-24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7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29D96-C8ED-4672-8B30-3AD6CB46AFC8}" type="doc">
      <dgm:prSet loTypeId="urn:microsoft.com/office/officeart/2005/8/layout/b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78ECBE6-6A43-47A8-B22C-EBBF18431DDA}">
      <dgm:prSet phldrT="[Text]" custT="1"/>
      <dgm:spPr/>
      <dgm:t>
        <a:bodyPr/>
        <a:lstStyle/>
        <a:p>
          <a:r>
            <a:rPr lang="en-US" sz="1800" b="0" dirty="0"/>
            <a:t>Healthcare</a:t>
          </a:r>
        </a:p>
      </dgm:t>
    </dgm:pt>
    <dgm:pt modelId="{BFE998EF-85AB-42FD-93A8-D47D877FCE43}" type="parTrans" cxnId="{7B7E2651-CB24-4191-AEB2-AB2078B82820}">
      <dgm:prSet/>
      <dgm:spPr/>
      <dgm:t>
        <a:bodyPr/>
        <a:lstStyle/>
        <a:p>
          <a:endParaRPr lang="en-US" sz="1800" b="0"/>
        </a:p>
      </dgm:t>
    </dgm:pt>
    <dgm:pt modelId="{74D46C66-D31B-4CE1-8EBA-28090600FF3C}" type="sibTrans" cxnId="{7B7E2651-CB24-4191-AEB2-AB2078B82820}">
      <dgm:prSet/>
      <dgm:spPr/>
      <dgm:t>
        <a:bodyPr/>
        <a:lstStyle/>
        <a:p>
          <a:endParaRPr lang="en-US" sz="1800" b="0"/>
        </a:p>
      </dgm:t>
    </dgm:pt>
    <dgm:pt modelId="{0507C51F-9ECA-4AEF-B5BA-4381C4668517}">
      <dgm:prSet phldrT="[Text]" custT="1"/>
      <dgm:spPr/>
      <dgm:t>
        <a:bodyPr/>
        <a:lstStyle/>
        <a:p>
          <a:r>
            <a:rPr lang="en-US" sz="1800" b="0" dirty="0"/>
            <a:t>Corrections</a:t>
          </a:r>
        </a:p>
      </dgm:t>
    </dgm:pt>
    <dgm:pt modelId="{04EE7458-39AF-4466-8167-8668B848CDC1}" type="parTrans" cxnId="{E3C6887D-702A-43AD-996A-A3D87DA4DD3D}">
      <dgm:prSet/>
      <dgm:spPr/>
      <dgm:t>
        <a:bodyPr/>
        <a:lstStyle/>
        <a:p>
          <a:endParaRPr lang="en-US" sz="1800" b="0"/>
        </a:p>
      </dgm:t>
    </dgm:pt>
    <dgm:pt modelId="{0E3CEDDC-124B-423C-A6EC-35D35EBA1960}" type="sibTrans" cxnId="{E3C6887D-702A-43AD-996A-A3D87DA4DD3D}">
      <dgm:prSet/>
      <dgm:spPr/>
      <dgm:t>
        <a:bodyPr/>
        <a:lstStyle/>
        <a:p>
          <a:endParaRPr lang="en-US" sz="1800" b="0"/>
        </a:p>
      </dgm:t>
    </dgm:pt>
    <dgm:pt modelId="{58D18CAC-F1AF-4DF6-9187-9D9C9BF89725}">
      <dgm:prSet phldrT="[Text]" custT="1"/>
      <dgm:spPr/>
      <dgm:t>
        <a:bodyPr/>
        <a:lstStyle/>
        <a:p>
          <a:r>
            <a:rPr lang="en-US" sz="1800" b="0" dirty="0"/>
            <a:t>Went to jail 4 times in the last year</a:t>
          </a:r>
        </a:p>
      </dgm:t>
    </dgm:pt>
    <dgm:pt modelId="{FECFA4BF-AA34-416A-BBF7-50736ED87E74}" type="parTrans" cxnId="{CC64985F-6AAD-42C0-8CA3-090B1DAC2235}">
      <dgm:prSet/>
      <dgm:spPr/>
      <dgm:t>
        <a:bodyPr/>
        <a:lstStyle/>
        <a:p>
          <a:endParaRPr lang="en-US" sz="1800" b="0"/>
        </a:p>
      </dgm:t>
    </dgm:pt>
    <dgm:pt modelId="{52613246-A37E-43B7-A4C5-8205B34D714E}" type="sibTrans" cxnId="{CC64985F-6AAD-42C0-8CA3-090B1DAC2235}">
      <dgm:prSet/>
      <dgm:spPr/>
      <dgm:t>
        <a:bodyPr/>
        <a:lstStyle/>
        <a:p>
          <a:endParaRPr lang="en-US" sz="1800" b="0"/>
        </a:p>
      </dgm:t>
    </dgm:pt>
    <dgm:pt modelId="{82F81BD8-8782-419C-99E4-B3A321F55974}">
      <dgm:prSet phldrT="[Text]" custT="1"/>
      <dgm:spPr/>
      <dgm:t>
        <a:bodyPr/>
        <a:lstStyle/>
        <a:p>
          <a:r>
            <a:rPr lang="en-US" sz="1800" b="0" dirty="0"/>
            <a:t>Homelessness</a:t>
          </a:r>
        </a:p>
      </dgm:t>
    </dgm:pt>
    <dgm:pt modelId="{0941DADE-FB68-4BAF-B786-6449FF733A27}" type="parTrans" cxnId="{9EA52405-3A68-4E15-9D70-C91F4AD00A9A}">
      <dgm:prSet/>
      <dgm:spPr/>
      <dgm:t>
        <a:bodyPr/>
        <a:lstStyle/>
        <a:p>
          <a:endParaRPr lang="en-US" sz="1800" b="0"/>
        </a:p>
      </dgm:t>
    </dgm:pt>
    <dgm:pt modelId="{83A057BD-5008-42BF-9BD8-7D40D5B84DCA}" type="sibTrans" cxnId="{9EA52405-3A68-4E15-9D70-C91F4AD00A9A}">
      <dgm:prSet/>
      <dgm:spPr/>
      <dgm:t>
        <a:bodyPr/>
        <a:lstStyle/>
        <a:p>
          <a:endParaRPr lang="en-US" sz="1800" b="0"/>
        </a:p>
      </dgm:t>
    </dgm:pt>
    <dgm:pt modelId="{F6D87D44-C202-441E-82D0-EDE38EAEC44E}">
      <dgm:prSet phldrT="[Text]" custT="1"/>
      <dgm:spPr/>
      <dgm:t>
        <a:bodyPr/>
        <a:lstStyle/>
        <a:p>
          <a:r>
            <a:rPr lang="en-US" sz="1800" b="0" dirty="0"/>
            <a:t>Chronic homelessness</a:t>
          </a:r>
        </a:p>
      </dgm:t>
    </dgm:pt>
    <dgm:pt modelId="{0B2E8898-7669-40E7-84CB-3E04EF7C14E5}" type="parTrans" cxnId="{A6D50C40-A766-464D-AE70-A319F3B84FFE}">
      <dgm:prSet/>
      <dgm:spPr/>
      <dgm:t>
        <a:bodyPr/>
        <a:lstStyle/>
        <a:p>
          <a:endParaRPr lang="en-US" sz="1800" b="0"/>
        </a:p>
      </dgm:t>
    </dgm:pt>
    <dgm:pt modelId="{B69CF290-4368-474C-84AB-A7CC9A7D7E94}" type="sibTrans" cxnId="{A6D50C40-A766-464D-AE70-A319F3B84FFE}">
      <dgm:prSet/>
      <dgm:spPr/>
      <dgm:t>
        <a:bodyPr/>
        <a:lstStyle/>
        <a:p>
          <a:endParaRPr lang="en-US" sz="1800" b="0"/>
        </a:p>
      </dgm:t>
    </dgm:pt>
    <dgm:pt modelId="{8F893007-BD53-4455-A487-DE084F138D99}">
      <dgm:prSet phldrT="[Text]" custT="1"/>
      <dgm:spPr/>
      <dgm:t>
        <a:bodyPr/>
        <a:lstStyle/>
        <a:p>
          <a:r>
            <a:rPr lang="en-US" sz="1600" dirty="0"/>
            <a:t>Repeated recuperative care stays - totaling 91+ days in a rolling calendar year</a:t>
          </a:r>
          <a:endParaRPr lang="en-US" sz="1600" b="0" dirty="0"/>
        </a:p>
      </dgm:t>
    </dgm:pt>
    <dgm:pt modelId="{7B9FE5E3-6B98-4072-9FA3-C576928D6210}" type="parTrans" cxnId="{35646B68-12F3-4A2F-8C41-04C708F6404D}">
      <dgm:prSet/>
      <dgm:spPr/>
      <dgm:t>
        <a:bodyPr/>
        <a:lstStyle/>
        <a:p>
          <a:endParaRPr lang="en-US" sz="1800" b="0"/>
        </a:p>
      </dgm:t>
    </dgm:pt>
    <dgm:pt modelId="{A366C369-A094-4A89-B313-EC1347BB5EB1}" type="sibTrans" cxnId="{35646B68-12F3-4A2F-8C41-04C708F6404D}">
      <dgm:prSet/>
      <dgm:spPr/>
      <dgm:t>
        <a:bodyPr/>
        <a:lstStyle/>
        <a:p>
          <a:endParaRPr lang="en-US" sz="1800" b="0"/>
        </a:p>
      </dgm:t>
    </dgm:pt>
    <dgm:pt modelId="{C84AD12E-4346-495B-ADFD-6F85F292E743}">
      <dgm:prSet custT="1"/>
      <dgm:spPr/>
      <dgm:t>
        <a:bodyPr/>
        <a:lstStyle/>
        <a:p>
          <a:r>
            <a:rPr lang="en-US" sz="1600" dirty="0"/>
            <a:t>Repeated and frequent visits to hospital/emergency room - visits in excess of 5 times in 90 days over a rolling calendar year</a:t>
          </a:r>
        </a:p>
      </dgm:t>
    </dgm:pt>
    <dgm:pt modelId="{6666F6AF-3818-4245-B937-377352994219}" type="sibTrans" cxnId="{A0D04C7F-657B-4BC2-93F3-1449032DA9B8}">
      <dgm:prSet/>
      <dgm:spPr/>
      <dgm:t>
        <a:bodyPr/>
        <a:lstStyle/>
        <a:p>
          <a:endParaRPr lang="en-US"/>
        </a:p>
      </dgm:t>
    </dgm:pt>
    <dgm:pt modelId="{5AB0846E-C5D9-4B2C-AA5D-28099BC19CF8}" type="parTrans" cxnId="{A0D04C7F-657B-4BC2-93F3-1449032DA9B8}">
      <dgm:prSet/>
      <dgm:spPr/>
      <dgm:t>
        <a:bodyPr/>
        <a:lstStyle/>
        <a:p>
          <a:endParaRPr lang="en-US"/>
        </a:p>
      </dgm:t>
    </dgm:pt>
    <dgm:pt modelId="{CCFA46D1-C7B2-4655-BF9E-0DF9CAD67EA7}" type="pres">
      <dgm:prSet presAssocID="{29D29D96-C8ED-4672-8B30-3AD6CB46AFC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36D192-6D60-4726-99F3-590ADF9F8244}" type="pres">
      <dgm:prSet presAssocID="{C78ECBE6-6A43-47A8-B22C-EBBF18431DDA}" presName="compNode" presStyleCnt="0"/>
      <dgm:spPr/>
    </dgm:pt>
    <dgm:pt modelId="{F9C2EFD4-2E0A-48C8-8EE7-5DCC6A6313D0}" type="pres">
      <dgm:prSet presAssocID="{C78ECBE6-6A43-47A8-B22C-EBBF18431DDA}" presName="childRect" presStyleLbl="bgAcc1" presStyleIdx="0" presStyleCnt="3" custScaleX="197940" custScaleY="1271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0C2E2-AF0F-4701-991A-1936C0B1DBCC}" type="pres">
      <dgm:prSet presAssocID="{C78ECBE6-6A43-47A8-B22C-EBBF18431DD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ADEDF7-1838-4183-A898-2A7CD83C4D76}" type="pres">
      <dgm:prSet presAssocID="{C78ECBE6-6A43-47A8-B22C-EBBF18431DDA}" presName="parentRect" presStyleLbl="alignNode1" presStyleIdx="0" presStyleCnt="3" custScaleX="193048"/>
      <dgm:spPr/>
      <dgm:t>
        <a:bodyPr/>
        <a:lstStyle/>
        <a:p>
          <a:endParaRPr lang="en-US"/>
        </a:p>
      </dgm:t>
    </dgm:pt>
    <dgm:pt modelId="{A5317B5F-2DDB-4C4A-B69F-5C97D3796A64}" type="pres">
      <dgm:prSet presAssocID="{C78ECBE6-6A43-47A8-B22C-EBBF18431DDA}" presName="adorn" presStyleLbl="fgAccFollowNode1" presStyleIdx="0" presStyleCnt="3" custLinFactNeighborX="16240" custLinFactNeighborY="-19849"/>
      <dgm:spPr>
        <a:blipFill rotWithShape="1">
          <a:blip xmlns:r="http://schemas.openxmlformats.org/officeDocument/2006/relationships" r:embed="rId1"/>
          <a:srcRect/>
          <a:stretch>
            <a:fillRect l="-20000" r="-20000"/>
          </a:stretch>
        </a:blipFill>
      </dgm:spPr>
    </dgm:pt>
    <dgm:pt modelId="{31024CF9-53E4-4ADC-B205-07BD787CCD28}" type="pres">
      <dgm:prSet presAssocID="{74D46C66-D31B-4CE1-8EBA-28090600FF3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244CA73-9C20-4366-88A4-FF1D3C3E3821}" type="pres">
      <dgm:prSet presAssocID="{0507C51F-9ECA-4AEF-B5BA-4381C4668517}" presName="compNode" presStyleCnt="0"/>
      <dgm:spPr/>
    </dgm:pt>
    <dgm:pt modelId="{71C39CE7-3004-4A40-8968-ED732DAE0F79}" type="pres">
      <dgm:prSet presAssocID="{0507C51F-9ECA-4AEF-B5BA-4381C4668517}" presName="childRect" presStyleLbl="bgAcc1" presStyleIdx="1" presStyleCnt="3" custScaleX="162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1726D-CF9D-4AD6-93FC-6445EA6991D9}" type="pres">
      <dgm:prSet presAssocID="{0507C51F-9ECA-4AEF-B5BA-4381C466851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DD388-C837-45D3-87AD-9305EB3F413A}" type="pres">
      <dgm:prSet presAssocID="{0507C51F-9ECA-4AEF-B5BA-4381C4668517}" presName="parentRect" presStyleLbl="alignNode1" presStyleIdx="1" presStyleCnt="3" custScaleX="164093"/>
      <dgm:spPr/>
      <dgm:t>
        <a:bodyPr/>
        <a:lstStyle/>
        <a:p>
          <a:endParaRPr lang="en-US"/>
        </a:p>
      </dgm:t>
    </dgm:pt>
    <dgm:pt modelId="{C963A2CD-779B-4214-A372-DB0F36A40100}" type="pres">
      <dgm:prSet presAssocID="{0507C51F-9ECA-4AEF-B5BA-4381C4668517}" presName="adorn" presStyleLbl="fgAccFollowNode1" presStyleIdx="1" presStyleCnt="3" custLinFactNeighborX="57743" custLinFactNeighborY="-16240"/>
      <dgm:spPr>
        <a:blipFill rotWithShape="1">
          <a:blip xmlns:r="http://schemas.openxmlformats.org/officeDocument/2006/relationships" r:embed="rId2"/>
          <a:srcRect/>
          <a:stretch>
            <a:fillRect l="-3000" r="-3000"/>
          </a:stretch>
        </a:blipFill>
      </dgm:spPr>
    </dgm:pt>
    <dgm:pt modelId="{8D6ACA09-7EA5-4FC0-8F73-32D7DCA4978D}" type="pres">
      <dgm:prSet presAssocID="{0E3CEDDC-124B-423C-A6EC-35D35EBA196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A1B7B8B-A361-47B0-BADD-C43BB01CD40A}" type="pres">
      <dgm:prSet presAssocID="{82F81BD8-8782-419C-99E4-B3A321F55974}" presName="compNode" presStyleCnt="0"/>
      <dgm:spPr/>
    </dgm:pt>
    <dgm:pt modelId="{3A4333C5-D3CF-4923-B4AF-4DAD238BC304}" type="pres">
      <dgm:prSet presAssocID="{82F81BD8-8782-419C-99E4-B3A321F55974}" presName="childRect" presStyleLbl="bgAcc1" presStyleIdx="2" presStyleCnt="3" custScaleX="153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800AC-CA03-4CD8-8A40-4426DCE76149}" type="pres">
      <dgm:prSet presAssocID="{82F81BD8-8782-419C-99E4-B3A321F5597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2C0E0B-4030-4090-A655-4F64F6F8F67C}" type="pres">
      <dgm:prSet presAssocID="{82F81BD8-8782-419C-99E4-B3A321F55974}" presName="parentRect" presStyleLbl="alignNode1" presStyleIdx="2" presStyleCnt="3" custScaleX="153547"/>
      <dgm:spPr/>
      <dgm:t>
        <a:bodyPr/>
        <a:lstStyle/>
        <a:p>
          <a:endParaRPr lang="en-US"/>
        </a:p>
      </dgm:t>
    </dgm:pt>
    <dgm:pt modelId="{80F6D7EB-5822-400E-8D54-A824AD5FDE61}" type="pres">
      <dgm:prSet presAssocID="{82F81BD8-8782-419C-99E4-B3A321F55974}" presName="adorn" presStyleLbl="fgAccFollowNode1" presStyleIdx="2" presStyleCnt="3" custLinFactNeighborX="41503" custLinFactNeighborY="-18045"/>
      <dgm:spPr>
        <a:blipFill rotWithShape="1">
          <a:blip xmlns:r="http://schemas.openxmlformats.org/officeDocument/2006/relationships" r:embed="rId3"/>
          <a:srcRect/>
          <a:stretch>
            <a:fillRect l="-9000" r="-9000"/>
          </a:stretch>
        </a:blipFill>
      </dgm:spPr>
    </dgm:pt>
  </dgm:ptLst>
  <dgm:cxnLst>
    <dgm:cxn modelId="{852FD034-B058-4F62-9A99-F1EF3430048E}" type="presOf" srcId="{0507C51F-9ECA-4AEF-B5BA-4381C4668517}" destId="{2E21726D-CF9D-4AD6-93FC-6445EA6991D9}" srcOrd="0" destOrd="0" presId="urn:microsoft.com/office/officeart/2005/8/layout/bList2"/>
    <dgm:cxn modelId="{E2099E94-A856-4A89-B829-734BCE2440A8}" type="presOf" srcId="{C84AD12E-4346-495B-ADFD-6F85F292E743}" destId="{F9C2EFD4-2E0A-48C8-8EE7-5DCC6A6313D0}" srcOrd="0" destOrd="1" presId="urn:microsoft.com/office/officeart/2005/8/layout/bList2"/>
    <dgm:cxn modelId="{5C34986C-BD3B-4696-A7E6-3044FCDA7708}" type="presOf" srcId="{29D29D96-C8ED-4672-8B30-3AD6CB46AFC8}" destId="{CCFA46D1-C7B2-4655-BF9E-0DF9CAD67EA7}" srcOrd="0" destOrd="0" presId="urn:microsoft.com/office/officeart/2005/8/layout/bList2"/>
    <dgm:cxn modelId="{A6D50C40-A766-464D-AE70-A319F3B84FFE}" srcId="{82F81BD8-8782-419C-99E4-B3A321F55974}" destId="{F6D87D44-C202-441E-82D0-EDE38EAEC44E}" srcOrd="0" destOrd="0" parTransId="{0B2E8898-7669-40E7-84CB-3E04EF7C14E5}" sibTransId="{B69CF290-4368-474C-84AB-A7CC9A7D7E94}"/>
    <dgm:cxn modelId="{D6862BBB-4EEA-42E2-A859-9310B2D922DC}" type="presOf" srcId="{F6D87D44-C202-441E-82D0-EDE38EAEC44E}" destId="{3A4333C5-D3CF-4923-B4AF-4DAD238BC304}" srcOrd="0" destOrd="0" presId="urn:microsoft.com/office/officeart/2005/8/layout/bList2"/>
    <dgm:cxn modelId="{E3C6887D-702A-43AD-996A-A3D87DA4DD3D}" srcId="{29D29D96-C8ED-4672-8B30-3AD6CB46AFC8}" destId="{0507C51F-9ECA-4AEF-B5BA-4381C4668517}" srcOrd="1" destOrd="0" parTransId="{04EE7458-39AF-4466-8167-8668B848CDC1}" sibTransId="{0E3CEDDC-124B-423C-A6EC-35D35EBA1960}"/>
    <dgm:cxn modelId="{2AB56C33-449B-4873-95EF-D49418C04362}" type="presOf" srcId="{82F81BD8-8782-419C-99E4-B3A321F55974}" destId="{762C0E0B-4030-4090-A655-4F64F6F8F67C}" srcOrd="1" destOrd="0" presId="urn:microsoft.com/office/officeart/2005/8/layout/bList2"/>
    <dgm:cxn modelId="{076DF1DF-797B-4A37-A294-74209019D135}" type="presOf" srcId="{82F81BD8-8782-419C-99E4-B3A321F55974}" destId="{FED800AC-CA03-4CD8-8A40-4426DCE76149}" srcOrd="0" destOrd="0" presId="urn:microsoft.com/office/officeart/2005/8/layout/bList2"/>
    <dgm:cxn modelId="{7EA9ABB7-4D88-47E9-AD68-4141FD12B145}" type="presOf" srcId="{C78ECBE6-6A43-47A8-B22C-EBBF18431DDA}" destId="{52C0C2E2-AF0F-4701-991A-1936C0B1DBCC}" srcOrd="0" destOrd="0" presId="urn:microsoft.com/office/officeart/2005/8/layout/bList2"/>
    <dgm:cxn modelId="{2E5005D0-1102-4304-B4C1-8D798FCDC257}" type="presOf" srcId="{74D46C66-D31B-4CE1-8EBA-28090600FF3C}" destId="{31024CF9-53E4-4ADC-B205-07BD787CCD28}" srcOrd="0" destOrd="0" presId="urn:microsoft.com/office/officeart/2005/8/layout/bList2"/>
    <dgm:cxn modelId="{A0D04C7F-657B-4BC2-93F3-1449032DA9B8}" srcId="{C78ECBE6-6A43-47A8-B22C-EBBF18431DDA}" destId="{C84AD12E-4346-495B-ADFD-6F85F292E743}" srcOrd="1" destOrd="0" parTransId="{5AB0846E-C5D9-4B2C-AA5D-28099BC19CF8}" sibTransId="{6666F6AF-3818-4245-B937-377352994219}"/>
    <dgm:cxn modelId="{35646B68-12F3-4A2F-8C41-04C708F6404D}" srcId="{C78ECBE6-6A43-47A8-B22C-EBBF18431DDA}" destId="{8F893007-BD53-4455-A487-DE084F138D99}" srcOrd="0" destOrd="0" parTransId="{7B9FE5E3-6B98-4072-9FA3-C576928D6210}" sibTransId="{A366C369-A094-4A89-B313-EC1347BB5EB1}"/>
    <dgm:cxn modelId="{629BA37F-F982-4278-B753-AF65069610FA}" type="presOf" srcId="{0E3CEDDC-124B-423C-A6EC-35D35EBA1960}" destId="{8D6ACA09-7EA5-4FC0-8F73-32D7DCA4978D}" srcOrd="0" destOrd="0" presId="urn:microsoft.com/office/officeart/2005/8/layout/bList2"/>
    <dgm:cxn modelId="{71AF6135-1094-445C-85F8-50F0C4E7D450}" type="presOf" srcId="{C78ECBE6-6A43-47A8-B22C-EBBF18431DDA}" destId="{B3ADEDF7-1838-4183-A898-2A7CD83C4D76}" srcOrd="1" destOrd="0" presId="urn:microsoft.com/office/officeart/2005/8/layout/bList2"/>
    <dgm:cxn modelId="{4EF94DA6-E353-4347-BB4C-841941502644}" type="presOf" srcId="{58D18CAC-F1AF-4DF6-9187-9D9C9BF89725}" destId="{71C39CE7-3004-4A40-8968-ED732DAE0F79}" srcOrd="0" destOrd="0" presId="urn:microsoft.com/office/officeart/2005/8/layout/bList2"/>
    <dgm:cxn modelId="{7B7E2651-CB24-4191-AEB2-AB2078B82820}" srcId="{29D29D96-C8ED-4672-8B30-3AD6CB46AFC8}" destId="{C78ECBE6-6A43-47A8-B22C-EBBF18431DDA}" srcOrd="0" destOrd="0" parTransId="{BFE998EF-85AB-42FD-93A8-D47D877FCE43}" sibTransId="{74D46C66-D31B-4CE1-8EBA-28090600FF3C}"/>
    <dgm:cxn modelId="{9ADE60D8-5A9F-4725-A10D-B66A6551E116}" type="presOf" srcId="{0507C51F-9ECA-4AEF-B5BA-4381C4668517}" destId="{DA1DD388-C837-45D3-87AD-9305EB3F413A}" srcOrd="1" destOrd="0" presId="urn:microsoft.com/office/officeart/2005/8/layout/bList2"/>
    <dgm:cxn modelId="{CC64985F-6AAD-42C0-8CA3-090B1DAC2235}" srcId="{0507C51F-9ECA-4AEF-B5BA-4381C4668517}" destId="{58D18CAC-F1AF-4DF6-9187-9D9C9BF89725}" srcOrd="0" destOrd="0" parTransId="{FECFA4BF-AA34-416A-BBF7-50736ED87E74}" sibTransId="{52613246-A37E-43B7-A4C5-8205B34D714E}"/>
    <dgm:cxn modelId="{9EA52405-3A68-4E15-9D70-C91F4AD00A9A}" srcId="{29D29D96-C8ED-4672-8B30-3AD6CB46AFC8}" destId="{82F81BD8-8782-419C-99E4-B3A321F55974}" srcOrd="2" destOrd="0" parTransId="{0941DADE-FB68-4BAF-B786-6449FF733A27}" sibTransId="{83A057BD-5008-42BF-9BD8-7D40D5B84DCA}"/>
    <dgm:cxn modelId="{CD131962-BCCC-4E97-AC85-27827EF7BD24}" type="presOf" srcId="{8F893007-BD53-4455-A487-DE084F138D99}" destId="{F9C2EFD4-2E0A-48C8-8EE7-5DCC6A6313D0}" srcOrd="0" destOrd="0" presId="urn:microsoft.com/office/officeart/2005/8/layout/bList2"/>
    <dgm:cxn modelId="{A67ECC23-BBDB-4142-A59E-5DB117AEE8F6}" type="presParOf" srcId="{CCFA46D1-C7B2-4655-BF9E-0DF9CAD67EA7}" destId="{2336D192-6D60-4726-99F3-590ADF9F8244}" srcOrd="0" destOrd="0" presId="urn:microsoft.com/office/officeart/2005/8/layout/bList2"/>
    <dgm:cxn modelId="{D4278F91-D41A-4918-814D-99BC910FC7D9}" type="presParOf" srcId="{2336D192-6D60-4726-99F3-590ADF9F8244}" destId="{F9C2EFD4-2E0A-48C8-8EE7-5DCC6A6313D0}" srcOrd="0" destOrd="0" presId="urn:microsoft.com/office/officeart/2005/8/layout/bList2"/>
    <dgm:cxn modelId="{83EF59CE-8F2D-4326-A36E-1D6ABF807524}" type="presParOf" srcId="{2336D192-6D60-4726-99F3-590ADF9F8244}" destId="{52C0C2E2-AF0F-4701-991A-1936C0B1DBCC}" srcOrd="1" destOrd="0" presId="urn:microsoft.com/office/officeart/2005/8/layout/bList2"/>
    <dgm:cxn modelId="{7B1B9FF2-F749-4FA6-9559-C44687BE1531}" type="presParOf" srcId="{2336D192-6D60-4726-99F3-590ADF9F8244}" destId="{B3ADEDF7-1838-4183-A898-2A7CD83C4D76}" srcOrd="2" destOrd="0" presId="urn:microsoft.com/office/officeart/2005/8/layout/bList2"/>
    <dgm:cxn modelId="{07C3279D-8C85-49A4-ADCF-6305ADC8B995}" type="presParOf" srcId="{2336D192-6D60-4726-99F3-590ADF9F8244}" destId="{A5317B5F-2DDB-4C4A-B69F-5C97D3796A64}" srcOrd="3" destOrd="0" presId="urn:microsoft.com/office/officeart/2005/8/layout/bList2"/>
    <dgm:cxn modelId="{07D694BF-E03D-431F-9365-3E4F4DBB7875}" type="presParOf" srcId="{CCFA46D1-C7B2-4655-BF9E-0DF9CAD67EA7}" destId="{31024CF9-53E4-4ADC-B205-07BD787CCD28}" srcOrd="1" destOrd="0" presId="urn:microsoft.com/office/officeart/2005/8/layout/bList2"/>
    <dgm:cxn modelId="{5133ABDF-DDD0-4F67-91F5-10269FE6BC78}" type="presParOf" srcId="{CCFA46D1-C7B2-4655-BF9E-0DF9CAD67EA7}" destId="{1244CA73-9C20-4366-88A4-FF1D3C3E3821}" srcOrd="2" destOrd="0" presId="urn:microsoft.com/office/officeart/2005/8/layout/bList2"/>
    <dgm:cxn modelId="{FF529256-196A-4007-B67D-CBC386F0BA09}" type="presParOf" srcId="{1244CA73-9C20-4366-88A4-FF1D3C3E3821}" destId="{71C39CE7-3004-4A40-8968-ED732DAE0F79}" srcOrd="0" destOrd="0" presId="urn:microsoft.com/office/officeart/2005/8/layout/bList2"/>
    <dgm:cxn modelId="{C8B04342-B94B-4A25-B94F-5C5F2B85C365}" type="presParOf" srcId="{1244CA73-9C20-4366-88A4-FF1D3C3E3821}" destId="{2E21726D-CF9D-4AD6-93FC-6445EA6991D9}" srcOrd="1" destOrd="0" presId="urn:microsoft.com/office/officeart/2005/8/layout/bList2"/>
    <dgm:cxn modelId="{05CF9151-E3A2-4BD5-886E-12CC2C03067A}" type="presParOf" srcId="{1244CA73-9C20-4366-88A4-FF1D3C3E3821}" destId="{DA1DD388-C837-45D3-87AD-9305EB3F413A}" srcOrd="2" destOrd="0" presId="urn:microsoft.com/office/officeart/2005/8/layout/bList2"/>
    <dgm:cxn modelId="{5B91C02F-7413-4797-BAAD-788FD524CDE9}" type="presParOf" srcId="{1244CA73-9C20-4366-88A4-FF1D3C3E3821}" destId="{C963A2CD-779B-4214-A372-DB0F36A40100}" srcOrd="3" destOrd="0" presId="urn:microsoft.com/office/officeart/2005/8/layout/bList2"/>
    <dgm:cxn modelId="{0848EBA3-7D58-4649-ACD1-79E51C1A8FC9}" type="presParOf" srcId="{CCFA46D1-C7B2-4655-BF9E-0DF9CAD67EA7}" destId="{8D6ACA09-7EA5-4FC0-8F73-32D7DCA4978D}" srcOrd="3" destOrd="0" presId="urn:microsoft.com/office/officeart/2005/8/layout/bList2"/>
    <dgm:cxn modelId="{DDC9E050-358F-4095-993C-EA0584488F51}" type="presParOf" srcId="{CCFA46D1-C7B2-4655-BF9E-0DF9CAD67EA7}" destId="{1A1B7B8B-A361-47B0-BADD-C43BB01CD40A}" srcOrd="4" destOrd="0" presId="urn:microsoft.com/office/officeart/2005/8/layout/bList2"/>
    <dgm:cxn modelId="{02C5E71C-5045-4222-95D7-0826579B579D}" type="presParOf" srcId="{1A1B7B8B-A361-47B0-BADD-C43BB01CD40A}" destId="{3A4333C5-D3CF-4923-B4AF-4DAD238BC304}" srcOrd="0" destOrd="0" presId="urn:microsoft.com/office/officeart/2005/8/layout/bList2"/>
    <dgm:cxn modelId="{495C8A46-DFB5-4126-9D54-6489064BE0A9}" type="presParOf" srcId="{1A1B7B8B-A361-47B0-BADD-C43BB01CD40A}" destId="{FED800AC-CA03-4CD8-8A40-4426DCE76149}" srcOrd="1" destOrd="0" presId="urn:microsoft.com/office/officeart/2005/8/layout/bList2"/>
    <dgm:cxn modelId="{2FC3AA7E-438B-4DB2-9500-C43A130D5625}" type="presParOf" srcId="{1A1B7B8B-A361-47B0-BADD-C43BB01CD40A}" destId="{762C0E0B-4030-4090-A655-4F64F6F8F67C}" srcOrd="2" destOrd="0" presId="urn:microsoft.com/office/officeart/2005/8/layout/bList2"/>
    <dgm:cxn modelId="{6CE1A9AD-2620-451F-A40A-47953F21145F}" type="presParOf" srcId="{1A1B7B8B-A361-47B0-BADD-C43BB01CD40A}" destId="{80F6D7EB-5822-400E-8D54-A824AD5FDE6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2DAB3-287C-4068-AB49-E76B5A1016F6}" type="doc">
      <dgm:prSet loTypeId="urn:microsoft.com/office/officeart/2005/8/layout/b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E4D45B3-5E05-4A09-BBC3-5788EE1FB032}">
      <dgm:prSet phldrT="[Text]" custT="1"/>
      <dgm:spPr/>
      <dgm:t>
        <a:bodyPr/>
        <a:lstStyle/>
        <a:p>
          <a:r>
            <a:rPr lang="en-US" sz="1800" b="0" i="0"/>
            <a:t>Behavioral Health	</a:t>
          </a:r>
          <a:endParaRPr lang="en-US" sz="1800" b="0" i="0" dirty="0"/>
        </a:p>
      </dgm:t>
    </dgm:pt>
    <dgm:pt modelId="{8488F591-BCAC-4940-A497-8078D0C7DFA4}" type="parTrans" cxnId="{C116AFEB-A77F-459C-BDDA-F227B54D1F88}">
      <dgm:prSet/>
      <dgm:spPr/>
      <dgm:t>
        <a:bodyPr/>
        <a:lstStyle/>
        <a:p>
          <a:endParaRPr lang="en-US" sz="1800" b="0"/>
        </a:p>
      </dgm:t>
    </dgm:pt>
    <dgm:pt modelId="{BC36C657-1734-4393-9533-DCDD097BA81D}" type="sibTrans" cxnId="{C116AFEB-A77F-459C-BDDA-F227B54D1F88}">
      <dgm:prSet/>
      <dgm:spPr/>
      <dgm:t>
        <a:bodyPr/>
        <a:lstStyle/>
        <a:p>
          <a:endParaRPr lang="en-US" sz="1800" b="0"/>
        </a:p>
      </dgm:t>
    </dgm:pt>
    <dgm:pt modelId="{10B930FE-8744-4C4A-A051-330EA48EC87F}">
      <dgm:prSet phldrT="[Text]" custT="1"/>
      <dgm:spPr/>
      <dgm:t>
        <a:bodyPr/>
        <a:lstStyle/>
        <a:p>
          <a:r>
            <a:rPr lang="en-US" sz="1800" b="0" dirty="0"/>
            <a:t>Homeless Liaison Officer Contacts</a:t>
          </a:r>
        </a:p>
      </dgm:t>
    </dgm:pt>
    <dgm:pt modelId="{C1657195-7C2B-4A97-96B3-7039F8FF44E5}" type="parTrans" cxnId="{05D8B677-3A49-4EA0-9668-23BA7F70CC13}">
      <dgm:prSet/>
      <dgm:spPr/>
      <dgm:t>
        <a:bodyPr/>
        <a:lstStyle/>
        <a:p>
          <a:endParaRPr lang="en-US" sz="1800" b="0"/>
        </a:p>
      </dgm:t>
    </dgm:pt>
    <dgm:pt modelId="{A7661443-9E15-4A59-B4E8-ED10A556B800}" type="sibTrans" cxnId="{05D8B677-3A49-4EA0-9668-23BA7F70CC13}">
      <dgm:prSet/>
      <dgm:spPr/>
      <dgm:t>
        <a:bodyPr/>
        <a:lstStyle/>
        <a:p>
          <a:endParaRPr lang="en-US" sz="1800" b="0"/>
        </a:p>
      </dgm:t>
    </dgm:pt>
    <dgm:pt modelId="{4A0492B7-CCC9-4B60-868A-427D720C2DC0}">
      <dgm:prSet phldrT="[Text]" custT="1"/>
      <dgm:spPr/>
      <dgm:t>
        <a:bodyPr/>
        <a:lstStyle/>
        <a:p>
          <a:r>
            <a:rPr lang="en-US" sz="1800" b="0" dirty="0"/>
            <a:t>Benefits and Support Services</a:t>
          </a:r>
        </a:p>
      </dgm:t>
    </dgm:pt>
    <dgm:pt modelId="{0CFE62A3-1201-4804-B5D6-F741C5049E2F}" type="parTrans" cxnId="{D33CCB9E-3B8E-4F2C-9654-E88BA3616BAB}">
      <dgm:prSet/>
      <dgm:spPr/>
      <dgm:t>
        <a:bodyPr/>
        <a:lstStyle/>
        <a:p>
          <a:endParaRPr lang="en-US" sz="1800" b="0"/>
        </a:p>
      </dgm:t>
    </dgm:pt>
    <dgm:pt modelId="{42F923DD-0ED9-47D6-B707-815B52C45213}" type="sibTrans" cxnId="{D33CCB9E-3B8E-4F2C-9654-E88BA3616BAB}">
      <dgm:prSet/>
      <dgm:spPr/>
      <dgm:t>
        <a:bodyPr/>
        <a:lstStyle/>
        <a:p>
          <a:endParaRPr lang="en-US" sz="1800" b="0"/>
        </a:p>
      </dgm:t>
    </dgm:pt>
    <dgm:pt modelId="{15824C86-6549-461D-A3EF-58063CC2C3FE}">
      <dgm:prSet custT="1"/>
      <dgm:spPr/>
      <dgm:t>
        <a:bodyPr/>
        <a:lstStyle/>
        <a:p>
          <a:r>
            <a:rPr lang="en-US" sz="1800" b="0" dirty="0"/>
            <a:t>3 HLO street outreach interviews</a:t>
          </a:r>
        </a:p>
      </dgm:t>
    </dgm:pt>
    <dgm:pt modelId="{E021B988-58B6-4102-A141-AE94C6E7A801}" type="parTrans" cxnId="{B64147CB-C353-4802-A53C-CC6654358520}">
      <dgm:prSet/>
      <dgm:spPr/>
      <dgm:t>
        <a:bodyPr/>
        <a:lstStyle/>
        <a:p>
          <a:endParaRPr lang="en-US" sz="1800" b="0"/>
        </a:p>
      </dgm:t>
    </dgm:pt>
    <dgm:pt modelId="{87FE99BC-47EC-4CD7-9078-7E3F46EF0FD6}" type="sibTrans" cxnId="{B64147CB-C353-4802-A53C-CC6654358520}">
      <dgm:prSet/>
      <dgm:spPr/>
      <dgm:t>
        <a:bodyPr/>
        <a:lstStyle/>
        <a:p>
          <a:endParaRPr lang="en-US" sz="1800" b="0"/>
        </a:p>
      </dgm:t>
    </dgm:pt>
    <dgm:pt modelId="{3EC97633-83D2-40D4-B024-B97C56CF3F5D}">
      <dgm:prSet custT="1"/>
      <dgm:spPr/>
      <dgm:t>
        <a:bodyPr/>
        <a:lstStyle/>
        <a:p>
          <a:r>
            <a:rPr lang="en-US" sz="1600" b="0" dirty="0"/>
            <a:t>Not receiving any of our SSA programs. Logic would be: not showing approved to CalWORKs, </a:t>
          </a:r>
          <a:r>
            <a:rPr lang="en-US" sz="1600" b="0" dirty="0" err="1"/>
            <a:t>CalFresh</a:t>
          </a:r>
          <a:r>
            <a:rPr lang="en-US" sz="1600" b="0" dirty="0"/>
            <a:t>, Medi-Cal or General Relief</a:t>
          </a:r>
        </a:p>
      </dgm:t>
    </dgm:pt>
    <dgm:pt modelId="{CF2AA562-BCDC-4E19-A65B-4240461396D4}" type="parTrans" cxnId="{A27BC260-42BD-4764-83A5-C693B49D371B}">
      <dgm:prSet/>
      <dgm:spPr/>
      <dgm:t>
        <a:bodyPr/>
        <a:lstStyle/>
        <a:p>
          <a:endParaRPr lang="en-US" sz="1800" b="0"/>
        </a:p>
      </dgm:t>
    </dgm:pt>
    <dgm:pt modelId="{4A38806F-7F5E-4B9A-AF55-C261BE463EA4}" type="sibTrans" cxnId="{A27BC260-42BD-4764-83A5-C693B49D371B}">
      <dgm:prSet/>
      <dgm:spPr/>
      <dgm:t>
        <a:bodyPr/>
        <a:lstStyle/>
        <a:p>
          <a:endParaRPr lang="en-US" sz="1800" b="0"/>
        </a:p>
      </dgm:t>
    </dgm:pt>
    <dgm:pt modelId="{20A835F5-2971-4B7C-B876-A975C34DBA44}">
      <dgm:prSet custT="1"/>
      <dgm:spPr/>
      <dgm:t>
        <a:bodyPr/>
        <a:lstStyle/>
        <a:p>
          <a:r>
            <a:rPr lang="en-US" sz="1800" b="0" dirty="0"/>
            <a:t>Current utilization of BH crisis services</a:t>
          </a:r>
        </a:p>
      </dgm:t>
    </dgm:pt>
    <dgm:pt modelId="{BB824A9E-6E3A-4815-A6E1-9A909E926A39}" type="parTrans" cxnId="{4D047603-8CBE-4D35-A3B7-379B4E6C136D}">
      <dgm:prSet/>
      <dgm:spPr/>
      <dgm:t>
        <a:bodyPr/>
        <a:lstStyle/>
        <a:p>
          <a:endParaRPr lang="en-US" sz="1800" b="0"/>
        </a:p>
      </dgm:t>
    </dgm:pt>
    <dgm:pt modelId="{1A920E89-1193-48B4-B0C8-6140327A2D31}" type="sibTrans" cxnId="{4D047603-8CBE-4D35-A3B7-379B4E6C136D}">
      <dgm:prSet/>
      <dgm:spPr/>
      <dgm:t>
        <a:bodyPr/>
        <a:lstStyle/>
        <a:p>
          <a:endParaRPr lang="en-US" sz="1800" b="0"/>
        </a:p>
      </dgm:t>
    </dgm:pt>
    <dgm:pt modelId="{26064353-C382-41B8-BB1E-E9CE82FCEDD7}">
      <dgm:prSet custT="1"/>
      <dgm:spPr/>
      <dgm:t>
        <a:bodyPr/>
        <a:lstStyle/>
        <a:p>
          <a:r>
            <a:rPr lang="en-US" sz="1600" b="0" dirty="0"/>
            <a:t>Receiving temporary/permanent homeless assistance or General Relief. </a:t>
          </a:r>
        </a:p>
      </dgm:t>
    </dgm:pt>
    <dgm:pt modelId="{89544B56-A9B6-414E-8E7D-FA8E6136DEC5}" type="parTrans" cxnId="{5AA3CE1A-A7F8-48C1-8FB4-A43EDA85291C}">
      <dgm:prSet/>
      <dgm:spPr/>
      <dgm:t>
        <a:bodyPr/>
        <a:lstStyle/>
        <a:p>
          <a:endParaRPr lang="en-US"/>
        </a:p>
      </dgm:t>
    </dgm:pt>
    <dgm:pt modelId="{87E6CECC-89F0-4F86-8AEC-36998C0D1172}" type="sibTrans" cxnId="{5AA3CE1A-A7F8-48C1-8FB4-A43EDA85291C}">
      <dgm:prSet/>
      <dgm:spPr/>
      <dgm:t>
        <a:bodyPr/>
        <a:lstStyle/>
        <a:p>
          <a:endParaRPr lang="en-US"/>
        </a:p>
      </dgm:t>
    </dgm:pt>
    <dgm:pt modelId="{4B5772B7-B5D2-457A-86FF-E83FF1CB1375}" type="pres">
      <dgm:prSet presAssocID="{E572DAB3-287C-4068-AB49-E76B5A1016F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BB6CF1-9506-4E65-AFFE-2A07DBF0BF62}" type="pres">
      <dgm:prSet presAssocID="{8E4D45B3-5E05-4A09-BBC3-5788EE1FB032}" presName="compNode" presStyleCnt="0"/>
      <dgm:spPr/>
    </dgm:pt>
    <dgm:pt modelId="{713EB197-085D-49C6-BD3E-ED599ED8FDF3}" type="pres">
      <dgm:prSet presAssocID="{8E4D45B3-5E05-4A09-BBC3-5788EE1FB032}" presName="childRect" presStyleLbl="bgAcc1" presStyleIdx="0" presStyleCnt="3" custScaleX="184965" custScaleY="104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19BD6-78F7-4841-A5B4-B87986EA3125}" type="pres">
      <dgm:prSet presAssocID="{8E4D45B3-5E05-4A09-BBC3-5788EE1FB03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1FF89-D037-4210-982D-12925F060918}" type="pres">
      <dgm:prSet presAssocID="{8E4D45B3-5E05-4A09-BBC3-5788EE1FB032}" presName="parentRect" presStyleLbl="alignNode1" presStyleIdx="0" presStyleCnt="3" custScaleX="185554"/>
      <dgm:spPr/>
      <dgm:t>
        <a:bodyPr/>
        <a:lstStyle/>
        <a:p>
          <a:endParaRPr lang="en-US"/>
        </a:p>
      </dgm:t>
    </dgm:pt>
    <dgm:pt modelId="{83103284-AD31-4451-8728-FA809B97C581}" type="pres">
      <dgm:prSet presAssocID="{8E4D45B3-5E05-4A09-BBC3-5788EE1FB032}" presName="adorn" presStyleLbl="fgAccFollowNode1" presStyleIdx="0" presStyleCnt="3" custLinFactX="2064" custLinFactNeighborX="100000" custLinFactNeighborY="-19544"/>
      <dgm:spPr>
        <a:blipFill rotWithShape="1">
          <a:blip xmlns:r="http://schemas.openxmlformats.org/officeDocument/2006/relationships" r:embed="rId1"/>
          <a:srcRect/>
          <a:stretch>
            <a:fillRect t="-4000" b="-4000"/>
          </a:stretch>
        </a:blipFill>
      </dgm:spPr>
    </dgm:pt>
    <dgm:pt modelId="{47181296-FEB7-4C29-BA6F-74C3A9A30E95}" type="pres">
      <dgm:prSet presAssocID="{BC36C657-1734-4393-9533-DCDD097BA81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31E7D03-3AFF-4741-BB9E-2141ABC7BDFF}" type="pres">
      <dgm:prSet presAssocID="{10B930FE-8744-4C4A-A051-330EA48EC87F}" presName="compNode" presStyleCnt="0"/>
      <dgm:spPr/>
    </dgm:pt>
    <dgm:pt modelId="{CFE09489-314D-46D1-87A4-3AEBFA02CEAF}" type="pres">
      <dgm:prSet presAssocID="{10B930FE-8744-4C4A-A051-330EA48EC87F}" presName="childRect" presStyleLbl="bgAcc1" presStyleIdx="1" presStyleCnt="3" custScaleX="1624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7C7DE-EE60-4590-BA35-578088535370}" type="pres">
      <dgm:prSet presAssocID="{10B930FE-8744-4C4A-A051-330EA48EC87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623C9-B0EB-4A7B-8C96-9ADF5F610E49}" type="pres">
      <dgm:prSet presAssocID="{10B930FE-8744-4C4A-A051-330EA48EC87F}" presName="parentRect" presStyleLbl="alignNode1" presStyleIdx="1" presStyleCnt="3" custScaleX="161792"/>
      <dgm:spPr/>
      <dgm:t>
        <a:bodyPr/>
        <a:lstStyle/>
        <a:p>
          <a:endParaRPr lang="en-US"/>
        </a:p>
      </dgm:t>
    </dgm:pt>
    <dgm:pt modelId="{7B8AA672-065E-4128-947D-36B030564B3E}" type="pres">
      <dgm:prSet presAssocID="{10B930FE-8744-4C4A-A051-330EA48EC87F}" presName="adorn" presStyleLbl="fgAccFollowNode1" presStyleIdx="1" presStyleCnt="3" custLinFactNeighborX="60804" custLinFactNeighborY="-17373"/>
      <dgm:spPr>
        <a:blipFill>
          <a:blip xmlns:r="http://schemas.openxmlformats.org/officeDocument/2006/relationships" r:embed="rId2"/>
          <a:srcRect/>
          <a:stretch>
            <a:fillRect l="-38000" r="-38000"/>
          </a:stretch>
        </a:blipFill>
      </dgm:spPr>
    </dgm:pt>
    <dgm:pt modelId="{11FE30C1-2CED-420D-8F52-4BD260E4C85D}" type="pres">
      <dgm:prSet presAssocID="{A7661443-9E15-4A59-B4E8-ED10A556B80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BFC59C1-6F0C-48DD-BFD8-68B4616F1063}" type="pres">
      <dgm:prSet presAssocID="{4A0492B7-CCC9-4B60-868A-427D720C2DC0}" presName="compNode" presStyleCnt="0"/>
      <dgm:spPr/>
    </dgm:pt>
    <dgm:pt modelId="{B6EB48EC-31E0-45BC-9C7D-C52BFF535D42}" type="pres">
      <dgm:prSet presAssocID="{4A0492B7-CCC9-4B60-868A-427D720C2DC0}" presName="childRect" presStyleLbl="bgAcc1" presStyleIdx="2" presStyleCnt="3" custScaleX="195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AC58E-ED30-49E9-A7A7-7A0B0B87C636}" type="pres">
      <dgm:prSet presAssocID="{4A0492B7-CCC9-4B60-868A-427D720C2D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DC227-59C0-4AA9-9876-766ABEB9B13F}" type="pres">
      <dgm:prSet presAssocID="{4A0492B7-CCC9-4B60-868A-427D720C2DC0}" presName="parentRect" presStyleLbl="alignNode1" presStyleIdx="2" presStyleCnt="3" custScaleX="194677"/>
      <dgm:spPr/>
      <dgm:t>
        <a:bodyPr/>
        <a:lstStyle/>
        <a:p>
          <a:endParaRPr lang="en-US"/>
        </a:p>
      </dgm:t>
    </dgm:pt>
    <dgm:pt modelId="{5F42F128-36EA-42DF-8DB8-72A89470DDFB}" type="pres">
      <dgm:prSet presAssocID="{4A0492B7-CCC9-4B60-868A-427D720C2DC0}" presName="adorn" presStyleLbl="fgAccFollowNode1" presStyleIdx="2" presStyleCnt="3" custLinFactX="4236" custLinFactNeighborX="100000" custLinFactNeighborY="-15201"/>
      <dgm:spPr>
        <a:blipFill rotWithShape="1">
          <a:blip xmlns:r="http://schemas.openxmlformats.org/officeDocument/2006/relationships" r:embed="rId3"/>
          <a:srcRect/>
          <a:stretch>
            <a:fillRect l="-40000" r="-40000"/>
          </a:stretch>
        </a:blipFill>
      </dgm:spPr>
    </dgm:pt>
  </dgm:ptLst>
  <dgm:cxnLst>
    <dgm:cxn modelId="{6F0725CB-9693-44F2-9E77-C4C3FE66490F}" type="presOf" srcId="{20A835F5-2971-4B7C-B876-A975C34DBA44}" destId="{713EB197-085D-49C6-BD3E-ED599ED8FDF3}" srcOrd="0" destOrd="0" presId="urn:microsoft.com/office/officeart/2005/8/layout/bList2"/>
    <dgm:cxn modelId="{3C494820-22DD-443D-A09A-0C52DB27BE50}" type="presOf" srcId="{4A0492B7-CCC9-4B60-868A-427D720C2DC0}" destId="{D95DC227-59C0-4AA9-9876-766ABEB9B13F}" srcOrd="1" destOrd="0" presId="urn:microsoft.com/office/officeart/2005/8/layout/bList2"/>
    <dgm:cxn modelId="{9A719F1A-67C3-426F-9607-FF6DA58B5EDF}" type="presOf" srcId="{E572DAB3-287C-4068-AB49-E76B5A1016F6}" destId="{4B5772B7-B5D2-457A-86FF-E83FF1CB1375}" srcOrd="0" destOrd="0" presId="urn:microsoft.com/office/officeart/2005/8/layout/bList2"/>
    <dgm:cxn modelId="{F65E6E35-4AA7-4932-AEA6-0085E3F74A25}" type="presOf" srcId="{10B930FE-8744-4C4A-A051-330EA48EC87F}" destId="{6D2623C9-B0EB-4A7B-8C96-9ADF5F610E49}" srcOrd="1" destOrd="0" presId="urn:microsoft.com/office/officeart/2005/8/layout/bList2"/>
    <dgm:cxn modelId="{DD7BF78F-42EC-4A10-87BC-10F9A5AAA16D}" type="presOf" srcId="{3EC97633-83D2-40D4-B024-B97C56CF3F5D}" destId="{B6EB48EC-31E0-45BC-9C7D-C52BFF535D42}" srcOrd="0" destOrd="0" presId="urn:microsoft.com/office/officeart/2005/8/layout/bList2"/>
    <dgm:cxn modelId="{C2263186-553A-4FDE-9519-1A442E57DC68}" type="presOf" srcId="{15824C86-6549-461D-A3EF-58063CC2C3FE}" destId="{CFE09489-314D-46D1-87A4-3AEBFA02CEAF}" srcOrd="0" destOrd="0" presId="urn:microsoft.com/office/officeart/2005/8/layout/bList2"/>
    <dgm:cxn modelId="{A826CABE-6DC9-40FE-9F92-9459E055E047}" type="presOf" srcId="{26064353-C382-41B8-BB1E-E9CE82FCEDD7}" destId="{B6EB48EC-31E0-45BC-9C7D-C52BFF535D42}" srcOrd="0" destOrd="1" presId="urn:microsoft.com/office/officeart/2005/8/layout/bList2"/>
    <dgm:cxn modelId="{E4C716B8-DC05-49EE-8A65-02B74DB590B1}" type="presOf" srcId="{A7661443-9E15-4A59-B4E8-ED10A556B800}" destId="{11FE30C1-2CED-420D-8F52-4BD260E4C85D}" srcOrd="0" destOrd="0" presId="urn:microsoft.com/office/officeart/2005/8/layout/bList2"/>
    <dgm:cxn modelId="{5AA3CE1A-A7F8-48C1-8FB4-A43EDA85291C}" srcId="{4A0492B7-CCC9-4B60-868A-427D720C2DC0}" destId="{26064353-C382-41B8-BB1E-E9CE82FCEDD7}" srcOrd="1" destOrd="0" parTransId="{89544B56-A9B6-414E-8E7D-FA8E6136DEC5}" sibTransId="{87E6CECC-89F0-4F86-8AEC-36998C0D1172}"/>
    <dgm:cxn modelId="{C116AFEB-A77F-459C-BDDA-F227B54D1F88}" srcId="{E572DAB3-287C-4068-AB49-E76B5A1016F6}" destId="{8E4D45B3-5E05-4A09-BBC3-5788EE1FB032}" srcOrd="0" destOrd="0" parTransId="{8488F591-BCAC-4940-A497-8078D0C7DFA4}" sibTransId="{BC36C657-1734-4393-9533-DCDD097BA81D}"/>
    <dgm:cxn modelId="{05D8B677-3A49-4EA0-9668-23BA7F70CC13}" srcId="{E572DAB3-287C-4068-AB49-E76B5A1016F6}" destId="{10B930FE-8744-4C4A-A051-330EA48EC87F}" srcOrd="1" destOrd="0" parTransId="{C1657195-7C2B-4A97-96B3-7039F8FF44E5}" sibTransId="{A7661443-9E15-4A59-B4E8-ED10A556B800}"/>
    <dgm:cxn modelId="{D77D64ED-4CD6-4E2A-A536-D15EF29A8130}" type="presOf" srcId="{4A0492B7-CCC9-4B60-868A-427D720C2DC0}" destId="{719AC58E-ED30-49E9-A7A7-7A0B0B87C636}" srcOrd="0" destOrd="0" presId="urn:microsoft.com/office/officeart/2005/8/layout/bList2"/>
    <dgm:cxn modelId="{A27BC260-42BD-4764-83A5-C693B49D371B}" srcId="{4A0492B7-CCC9-4B60-868A-427D720C2DC0}" destId="{3EC97633-83D2-40D4-B024-B97C56CF3F5D}" srcOrd="0" destOrd="0" parTransId="{CF2AA562-BCDC-4E19-A65B-4240461396D4}" sibTransId="{4A38806F-7F5E-4B9A-AF55-C261BE463EA4}"/>
    <dgm:cxn modelId="{D33CCB9E-3B8E-4F2C-9654-E88BA3616BAB}" srcId="{E572DAB3-287C-4068-AB49-E76B5A1016F6}" destId="{4A0492B7-CCC9-4B60-868A-427D720C2DC0}" srcOrd="2" destOrd="0" parTransId="{0CFE62A3-1201-4804-B5D6-F741C5049E2F}" sibTransId="{42F923DD-0ED9-47D6-B707-815B52C45213}"/>
    <dgm:cxn modelId="{B64147CB-C353-4802-A53C-CC6654358520}" srcId="{10B930FE-8744-4C4A-A051-330EA48EC87F}" destId="{15824C86-6549-461D-A3EF-58063CC2C3FE}" srcOrd="0" destOrd="0" parTransId="{E021B988-58B6-4102-A141-AE94C6E7A801}" sibTransId="{87FE99BC-47EC-4CD7-9078-7E3F46EF0FD6}"/>
    <dgm:cxn modelId="{4D047603-8CBE-4D35-A3B7-379B4E6C136D}" srcId="{8E4D45B3-5E05-4A09-BBC3-5788EE1FB032}" destId="{20A835F5-2971-4B7C-B876-A975C34DBA44}" srcOrd="0" destOrd="0" parTransId="{BB824A9E-6E3A-4815-A6E1-9A909E926A39}" sibTransId="{1A920E89-1193-48B4-B0C8-6140327A2D31}"/>
    <dgm:cxn modelId="{B9CD3D26-E989-45D4-AE0E-0F9638247F46}" type="presOf" srcId="{8E4D45B3-5E05-4A09-BBC3-5788EE1FB032}" destId="{AE91FF89-D037-4210-982D-12925F060918}" srcOrd="1" destOrd="0" presId="urn:microsoft.com/office/officeart/2005/8/layout/bList2"/>
    <dgm:cxn modelId="{50F3A012-3280-4D61-B261-C1DEEE2B6765}" type="presOf" srcId="{BC36C657-1734-4393-9533-DCDD097BA81D}" destId="{47181296-FEB7-4C29-BA6F-74C3A9A30E95}" srcOrd="0" destOrd="0" presId="urn:microsoft.com/office/officeart/2005/8/layout/bList2"/>
    <dgm:cxn modelId="{AB4D8D59-69B8-43F8-A3B4-1D50101925D4}" type="presOf" srcId="{10B930FE-8744-4C4A-A051-330EA48EC87F}" destId="{CDA7C7DE-EE60-4590-BA35-578088535370}" srcOrd="0" destOrd="0" presId="urn:microsoft.com/office/officeart/2005/8/layout/bList2"/>
    <dgm:cxn modelId="{F52716A5-45FB-497C-8939-3F635A9EB629}" type="presOf" srcId="{8E4D45B3-5E05-4A09-BBC3-5788EE1FB032}" destId="{84719BD6-78F7-4841-A5B4-B87986EA3125}" srcOrd="0" destOrd="0" presId="urn:microsoft.com/office/officeart/2005/8/layout/bList2"/>
    <dgm:cxn modelId="{1B433F94-A49E-4333-9D1D-C217CD6D0D65}" type="presParOf" srcId="{4B5772B7-B5D2-457A-86FF-E83FF1CB1375}" destId="{2FBB6CF1-9506-4E65-AFFE-2A07DBF0BF62}" srcOrd="0" destOrd="0" presId="urn:microsoft.com/office/officeart/2005/8/layout/bList2"/>
    <dgm:cxn modelId="{64A81EA5-94BE-4811-A543-60169322D547}" type="presParOf" srcId="{2FBB6CF1-9506-4E65-AFFE-2A07DBF0BF62}" destId="{713EB197-085D-49C6-BD3E-ED599ED8FDF3}" srcOrd="0" destOrd="0" presId="urn:microsoft.com/office/officeart/2005/8/layout/bList2"/>
    <dgm:cxn modelId="{933D58C6-CAFD-43A4-8528-96E2337466F5}" type="presParOf" srcId="{2FBB6CF1-9506-4E65-AFFE-2A07DBF0BF62}" destId="{84719BD6-78F7-4841-A5B4-B87986EA3125}" srcOrd="1" destOrd="0" presId="urn:microsoft.com/office/officeart/2005/8/layout/bList2"/>
    <dgm:cxn modelId="{000B62D7-2267-4D21-A082-67C1D9A591D0}" type="presParOf" srcId="{2FBB6CF1-9506-4E65-AFFE-2A07DBF0BF62}" destId="{AE91FF89-D037-4210-982D-12925F060918}" srcOrd="2" destOrd="0" presId="urn:microsoft.com/office/officeart/2005/8/layout/bList2"/>
    <dgm:cxn modelId="{75932A4D-F5A6-446A-9FEA-656BDF1D0F4E}" type="presParOf" srcId="{2FBB6CF1-9506-4E65-AFFE-2A07DBF0BF62}" destId="{83103284-AD31-4451-8728-FA809B97C581}" srcOrd="3" destOrd="0" presId="urn:microsoft.com/office/officeart/2005/8/layout/bList2"/>
    <dgm:cxn modelId="{1907BAD6-28BB-4CAE-A17A-7ECA7846AF28}" type="presParOf" srcId="{4B5772B7-B5D2-457A-86FF-E83FF1CB1375}" destId="{47181296-FEB7-4C29-BA6F-74C3A9A30E95}" srcOrd="1" destOrd="0" presId="urn:microsoft.com/office/officeart/2005/8/layout/bList2"/>
    <dgm:cxn modelId="{0D405013-23A3-4986-9AB9-821D1758A36C}" type="presParOf" srcId="{4B5772B7-B5D2-457A-86FF-E83FF1CB1375}" destId="{F31E7D03-3AFF-4741-BB9E-2141ABC7BDFF}" srcOrd="2" destOrd="0" presId="urn:microsoft.com/office/officeart/2005/8/layout/bList2"/>
    <dgm:cxn modelId="{CF1EABA5-19CC-4A7E-A73D-4E475080921C}" type="presParOf" srcId="{F31E7D03-3AFF-4741-BB9E-2141ABC7BDFF}" destId="{CFE09489-314D-46D1-87A4-3AEBFA02CEAF}" srcOrd="0" destOrd="0" presId="urn:microsoft.com/office/officeart/2005/8/layout/bList2"/>
    <dgm:cxn modelId="{0CACB81F-FC70-409A-A5A5-54E64ADE31F6}" type="presParOf" srcId="{F31E7D03-3AFF-4741-BB9E-2141ABC7BDFF}" destId="{CDA7C7DE-EE60-4590-BA35-578088535370}" srcOrd="1" destOrd="0" presId="urn:microsoft.com/office/officeart/2005/8/layout/bList2"/>
    <dgm:cxn modelId="{0F4E979C-F894-4A7F-BDA7-4443A02925DE}" type="presParOf" srcId="{F31E7D03-3AFF-4741-BB9E-2141ABC7BDFF}" destId="{6D2623C9-B0EB-4A7B-8C96-9ADF5F610E49}" srcOrd="2" destOrd="0" presId="urn:microsoft.com/office/officeart/2005/8/layout/bList2"/>
    <dgm:cxn modelId="{0CCA1754-52E3-4379-B06C-E00A3D3F90EA}" type="presParOf" srcId="{F31E7D03-3AFF-4741-BB9E-2141ABC7BDFF}" destId="{7B8AA672-065E-4128-947D-36B030564B3E}" srcOrd="3" destOrd="0" presId="urn:microsoft.com/office/officeart/2005/8/layout/bList2"/>
    <dgm:cxn modelId="{06C35C18-B1F4-4A14-93AB-553DE9843E45}" type="presParOf" srcId="{4B5772B7-B5D2-457A-86FF-E83FF1CB1375}" destId="{11FE30C1-2CED-420D-8F52-4BD260E4C85D}" srcOrd="3" destOrd="0" presId="urn:microsoft.com/office/officeart/2005/8/layout/bList2"/>
    <dgm:cxn modelId="{51F77D0C-3FA3-49EB-A89B-BDBA5621DF76}" type="presParOf" srcId="{4B5772B7-B5D2-457A-86FF-E83FF1CB1375}" destId="{DBFC59C1-6F0C-48DD-BFD8-68B4616F1063}" srcOrd="4" destOrd="0" presId="urn:microsoft.com/office/officeart/2005/8/layout/bList2"/>
    <dgm:cxn modelId="{D7A9079C-7E8D-4D7A-8216-DBEE3E3CC61F}" type="presParOf" srcId="{DBFC59C1-6F0C-48DD-BFD8-68B4616F1063}" destId="{B6EB48EC-31E0-45BC-9C7D-C52BFF535D42}" srcOrd="0" destOrd="0" presId="urn:microsoft.com/office/officeart/2005/8/layout/bList2"/>
    <dgm:cxn modelId="{8BD0BA8F-6727-4F29-9AAC-93E5C2B4E7C0}" type="presParOf" srcId="{DBFC59C1-6F0C-48DD-BFD8-68B4616F1063}" destId="{719AC58E-ED30-49E9-A7A7-7A0B0B87C636}" srcOrd="1" destOrd="0" presId="urn:microsoft.com/office/officeart/2005/8/layout/bList2"/>
    <dgm:cxn modelId="{DCE5F9AB-5F66-4F9C-91E1-A879AE6F5B69}" type="presParOf" srcId="{DBFC59C1-6F0C-48DD-BFD8-68B4616F1063}" destId="{D95DC227-59C0-4AA9-9876-766ABEB9B13F}" srcOrd="2" destOrd="0" presId="urn:microsoft.com/office/officeart/2005/8/layout/bList2"/>
    <dgm:cxn modelId="{5BEC86F9-9F7F-4FEB-B35E-89F41A11941E}" type="presParOf" srcId="{DBFC59C1-6F0C-48DD-BFD8-68B4616F1063}" destId="{5F42F128-36EA-42DF-8DB8-72A89470DDFB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2EFD4-2E0A-48C8-8EE7-5DCC6A6313D0}">
      <dsp:nvSpPr>
        <dsp:cNvPr id="0" name=""/>
        <dsp:cNvSpPr/>
      </dsp:nvSpPr>
      <dsp:spPr>
        <a:xfrm>
          <a:off x="152366" y="1878"/>
          <a:ext cx="4160810" cy="199484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Repeated recuperative care stays - totaling 91+ days in a rolling calendar year</a:t>
          </a:r>
          <a:endParaRPr lang="en-US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Repeated and frequent visits to hospital/emergency room - visits in excess of 5 times in 90 days over a rolling calendar year</a:t>
          </a:r>
        </a:p>
      </dsp:txBody>
      <dsp:txXfrm>
        <a:off x="199108" y="48620"/>
        <a:ext cx="4067326" cy="1948106"/>
      </dsp:txXfrm>
    </dsp:sp>
    <dsp:sp modelId="{B3ADEDF7-1838-4183-A898-2A7CD83C4D76}">
      <dsp:nvSpPr>
        <dsp:cNvPr id="0" name=""/>
        <dsp:cNvSpPr/>
      </dsp:nvSpPr>
      <dsp:spPr>
        <a:xfrm>
          <a:off x="203782" y="1783873"/>
          <a:ext cx="4057978" cy="6747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Healthcare</a:t>
          </a:r>
        </a:p>
      </dsp:txBody>
      <dsp:txXfrm>
        <a:off x="203782" y="1783873"/>
        <a:ext cx="2857731" cy="674730"/>
      </dsp:txXfrm>
    </dsp:sp>
    <dsp:sp modelId="{A5317B5F-2DDB-4C4A-B69F-5C97D3796A64}">
      <dsp:nvSpPr>
        <dsp:cNvPr id="0" name=""/>
        <dsp:cNvSpPr/>
      </dsp:nvSpPr>
      <dsp:spPr>
        <a:xfrm>
          <a:off x="2841009" y="1745014"/>
          <a:ext cx="735719" cy="735719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20000" r="-20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C39CE7-3004-4A40-8968-ED732DAE0F79}">
      <dsp:nvSpPr>
        <dsp:cNvPr id="0" name=""/>
        <dsp:cNvSpPr/>
      </dsp:nvSpPr>
      <dsp:spPr>
        <a:xfrm>
          <a:off x="4515784" y="108305"/>
          <a:ext cx="3408652" cy="15691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/>
            <a:t>Went to jail 4 times in the last year</a:t>
          </a:r>
        </a:p>
      </dsp:txBody>
      <dsp:txXfrm>
        <a:off x="4552551" y="145072"/>
        <a:ext cx="3335118" cy="1532373"/>
      </dsp:txXfrm>
    </dsp:sp>
    <dsp:sp modelId="{DA1DD388-C837-45D3-87AD-9305EB3F413A}">
      <dsp:nvSpPr>
        <dsp:cNvPr id="0" name=""/>
        <dsp:cNvSpPr/>
      </dsp:nvSpPr>
      <dsp:spPr>
        <a:xfrm>
          <a:off x="4495447" y="1677446"/>
          <a:ext cx="3449327" cy="6747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Corrections</a:t>
          </a:r>
        </a:p>
      </dsp:txBody>
      <dsp:txXfrm>
        <a:off x="4495447" y="1677446"/>
        <a:ext cx="2429103" cy="674730"/>
      </dsp:txXfrm>
    </dsp:sp>
    <dsp:sp modelId="{C963A2CD-779B-4214-A372-DB0F36A40100}">
      <dsp:nvSpPr>
        <dsp:cNvPr id="0" name=""/>
        <dsp:cNvSpPr/>
      </dsp:nvSpPr>
      <dsp:spPr>
        <a:xfrm>
          <a:off x="7133694" y="1665140"/>
          <a:ext cx="735719" cy="735719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3000" r="-3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333C5-D3CF-4923-B4AF-4DAD238BC304}">
      <dsp:nvSpPr>
        <dsp:cNvPr id="0" name=""/>
        <dsp:cNvSpPr/>
      </dsp:nvSpPr>
      <dsp:spPr>
        <a:xfrm>
          <a:off x="8127044" y="108305"/>
          <a:ext cx="3227644" cy="15691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/>
            <a:t>Chronic homelessness</a:t>
          </a:r>
        </a:p>
      </dsp:txBody>
      <dsp:txXfrm>
        <a:off x="8163811" y="145072"/>
        <a:ext cx="3154110" cy="1532373"/>
      </dsp:txXfrm>
    </dsp:sp>
    <dsp:sp modelId="{762C0E0B-4030-4090-A655-4F64F6F8F67C}">
      <dsp:nvSpPr>
        <dsp:cNvPr id="0" name=""/>
        <dsp:cNvSpPr/>
      </dsp:nvSpPr>
      <dsp:spPr>
        <a:xfrm>
          <a:off x="8127044" y="1677446"/>
          <a:ext cx="3227644" cy="6747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Homelessness</a:t>
          </a:r>
        </a:p>
      </dsp:txBody>
      <dsp:txXfrm>
        <a:off x="8127044" y="1677446"/>
        <a:ext cx="2272989" cy="674730"/>
      </dsp:txXfrm>
    </dsp:sp>
    <dsp:sp modelId="{80F6D7EB-5822-400E-8D54-A824AD5FDE61}">
      <dsp:nvSpPr>
        <dsp:cNvPr id="0" name=""/>
        <dsp:cNvSpPr/>
      </dsp:nvSpPr>
      <dsp:spPr>
        <a:xfrm>
          <a:off x="10534969" y="1651860"/>
          <a:ext cx="735719" cy="735719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9000" r="-9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EB197-085D-49C6-BD3E-ED599ED8FDF3}">
      <dsp:nvSpPr>
        <dsp:cNvPr id="0" name=""/>
        <dsp:cNvSpPr/>
      </dsp:nvSpPr>
      <dsp:spPr>
        <a:xfrm>
          <a:off x="6439" y="274289"/>
          <a:ext cx="3796979" cy="15952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/>
            <a:t>Current utilization of BH crisis services</a:t>
          </a:r>
        </a:p>
      </dsp:txBody>
      <dsp:txXfrm>
        <a:off x="43817" y="311667"/>
        <a:ext cx="3722223" cy="1557859"/>
      </dsp:txXfrm>
    </dsp:sp>
    <dsp:sp modelId="{AE91FF89-D037-4210-982D-12925F060918}">
      <dsp:nvSpPr>
        <dsp:cNvPr id="0" name=""/>
        <dsp:cNvSpPr/>
      </dsp:nvSpPr>
      <dsp:spPr>
        <a:xfrm>
          <a:off x="394" y="1838097"/>
          <a:ext cx="3809070" cy="65892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/>
            <a:t>Behavioral Health	</a:t>
          </a:r>
          <a:endParaRPr lang="en-US" sz="1800" b="0" i="0" kern="1200" dirty="0"/>
        </a:p>
      </dsp:txBody>
      <dsp:txXfrm>
        <a:off x="394" y="1838097"/>
        <a:ext cx="2682444" cy="658923"/>
      </dsp:txXfrm>
    </dsp:sp>
    <dsp:sp modelId="{83103284-AD31-4451-8728-FA809B97C581}">
      <dsp:nvSpPr>
        <dsp:cNvPr id="0" name=""/>
        <dsp:cNvSpPr/>
      </dsp:nvSpPr>
      <dsp:spPr>
        <a:xfrm>
          <a:off x="3115549" y="1802340"/>
          <a:ext cx="718483" cy="718483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t="-4000" b="-4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09489-314D-46D1-87A4-3AEBFA02CEAF}">
      <dsp:nvSpPr>
        <dsp:cNvPr id="0" name=""/>
        <dsp:cNvSpPr/>
      </dsp:nvSpPr>
      <dsp:spPr>
        <a:xfrm>
          <a:off x="3987464" y="290003"/>
          <a:ext cx="3333824" cy="153237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/>
            <a:t>3 HLO street outreach interviews</a:t>
          </a:r>
        </a:p>
      </dsp:txBody>
      <dsp:txXfrm>
        <a:off x="4023369" y="325908"/>
        <a:ext cx="3262014" cy="1496474"/>
      </dsp:txXfrm>
    </dsp:sp>
    <dsp:sp modelId="{6D2623C9-B0EB-4A7B-8C96-9ADF5F610E49}">
      <dsp:nvSpPr>
        <dsp:cNvPr id="0" name=""/>
        <dsp:cNvSpPr/>
      </dsp:nvSpPr>
      <dsp:spPr>
        <a:xfrm>
          <a:off x="3993736" y="1822382"/>
          <a:ext cx="3321282" cy="65892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Homeless Liaison Officer Contacts</a:t>
          </a:r>
        </a:p>
      </dsp:txBody>
      <dsp:txXfrm>
        <a:off x="3993736" y="1822382"/>
        <a:ext cx="2338931" cy="658923"/>
      </dsp:txXfrm>
    </dsp:sp>
    <dsp:sp modelId="{7B8AA672-065E-4128-947D-36B030564B3E}">
      <dsp:nvSpPr>
        <dsp:cNvPr id="0" name=""/>
        <dsp:cNvSpPr/>
      </dsp:nvSpPr>
      <dsp:spPr>
        <a:xfrm>
          <a:off x="6568550" y="1802224"/>
          <a:ext cx="718483" cy="718483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 l="-38000" r="-38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B48EC-31E0-45BC-9C7D-C52BFF535D42}">
      <dsp:nvSpPr>
        <dsp:cNvPr id="0" name=""/>
        <dsp:cNvSpPr/>
      </dsp:nvSpPr>
      <dsp:spPr>
        <a:xfrm>
          <a:off x="7499289" y="290003"/>
          <a:ext cx="4007372" cy="153237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/>
            <a:t>Not receiving any of our SSA programs. Logic would be: not showing approved to CalWORKs, </a:t>
          </a:r>
          <a:r>
            <a:rPr lang="en-US" sz="1600" b="0" kern="1200" dirty="0" err="1"/>
            <a:t>CalFresh</a:t>
          </a:r>
          <a:r>
            <a:rPr lang="en-US" sz="1600" b="0" kern="1200" dirty="0"/>
            <a:t>, Medi-Cal or General Relief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/>
            <a:t>Receiving temporary/permanent homeless assistance or General Relief. </a:t>
          </a:r>
        </a:p>
      </dsp:txBody>
      <dsp:txXfrm>
        <a:off x="7535194" y="325908"/>
        <a:ext cx="3935562" cy="1496474"/>
      </dsp:txXfrm>
    </dsp:sp>
    <dsp:sp modelId="{D95DC227-59C0-4AA9-9876-766ABEB9B13F}">
      <dsp:nvSpPr>
        <dsp:cNvPr id="0" name=""/>
        <dsp:cNvSpPr/>
      </dsp:nvSpPr>
      <dsp:spPr>
        <a:xfrm>
          <a:off x="7504801" y="1822382"/>
          <a:ext cx="3996348" cy="65892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Benefits and Support Services</a:t>
          </a:r>
        </a:p>
      </dsp:txBody>
      <dsp:txXfrm>
        <a:off x="7504801" y="1822382"/>
        <a:ext cx="2814329" cy="658923"/>
      </dsp:txXfrm>
    </dsp:sp>
    <dsp:sp modelId="{5F42F128-36EA-42DF-8DB8-72A89470DDFB}">
      <dsp:nvSpPr>
        <dsp:cNvPr id="0" name=""/>
        <dsp:cNvSpPr/>
      </dsp:nvSpPr>
      <dsp:spPr>
        <a:xfrm>
          <a:off x="10729200" y="1817830"/>
          <a:ext cx="718483" cy="718483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40000" r="-40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9AB14-3AAC-4C67-8218-55B866C35859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552B-F75A-4580-9A73-B96927AE9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7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3552B-F75A-4580-9A73-B96927AE9C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3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3552B-F75A-4580-9A73-B96927AE9C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3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14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8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7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4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87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5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4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6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4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5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EEC531-02ED-415F-8953-DF6FDEE35D5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39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4161" y="1594033"/>
            <a:ext cx="9958466" cy="272705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Care Plus Program (CPP)</a:t>
            </a:r>
            <a:r>
              <a:rPr lang="en-US" sz="3800" b="1" dirty="0">
                <a:latin typeface="+mn-lt"/>
              </a:rPr>
              <a:t> </a:t>
            </a:r>
            <a:r>
              <a:rPr lang="en-US" sz="7300" b="1" dirty="0">
                <a:latin typeface="+mn-lt"/>
              </a:rPr>
              <a:t/>
            </a:r>
            <a:br>
              <a:rPr lang="en-US" sz="7300" b="1" dirty="0">
                <a:latin typeface="+mn-lt"/>
              </a:rPr>
            </a:br>
            <a:r>
              <a:rPr lang="en-US" sz="7300" b="1" dirty="0">
                <a:latin typeface="+mn-lt"/>
              </a:rPr>
              <a:t/>
            </a:r>
            <a:br>
              <a:rPr lang="en-US" sz="7300" b="1" dirty="0">
                <a:latin typeface="+mn-lt"/>
              </a:rPr>
            </a:br>
            <a:r>
              <a:rPr lang="en-US" sz="5300" b="1" dirty="0">
                <a:latin typeface="+mn-lt"/>
              </a:rPr>
              <a:t>Multi-Disciplinary Team (MDT)</a:t>
            </a:r>
            <a:br>
              <a:rPr lang="en-US" sz="5300" b="1" dirty="0">
                <a:latin typeface="+mn-lt"/>
              </a:rPr>
            </a:br>
            <a:r>
              <a:rPr lang="en-US" sz="2900" dirty="0">
                <a:latin typeface="+mn-lt"/>
              </a:rPr>
              <a:t>March 4, 2021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64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3814355"/>
          </a:xfrm>
        </p:spPr>
        <p:txBody>
          <a:bodyPr>
            <a:normAutofit/>
          </a:bodyPr>
          <a:lstStyle/>
          <a:p>
            <a:r>
              <a:rPr lang="en-US" sz="4000" b="1" dirty="0"/>
              <a:t>Part 2 –</a:t>
            </a:r>
            <a:br>
              <a:rPr lang="en-US" sz="4000" b="1" dirty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>Client MDT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994" y="2533516"/>
            <a:ext cx="5801452" cy="165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8889"/>
            <a:ext cx="10515600" cy="811799"/>
          </a:xfrm>
        </p:spPr>
        <p:txBody>
          <a:bodyPr>
            <a:normAutofit/>
          </a:bodyPr>
          <a:lstStyle/>
          <a:p>
            <a:r>
              <a:rPr lang="en-US" sz="4000" b="1" dirty="0"/>
              <a:t>Client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512" y="1882067"/>
            <a:ext cx="10285288" cy="442076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/>
              <a:t>Client overview by Primary Care Team member: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Name, age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How client identified for MDT discussion (ICC, high utilizer)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Housing / homelessness situation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Social / family situation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Key needs and risks relevant to care coordination</a:t>
            </a:r>
          </a:p>
          <a:p>
            <a:pPr marL="749808" lvl="1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endParaRPr lang="en-US" sz="22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61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02818" y="2342007"/>
            <a:ext cx="3576880" cy="1143000"/>
          </a:xfrm>
        </p:spPr>
        <p:txBody>
          <a:bodyPr>
            <a:normAutofit/>
          </a:bodyPr>
          <a:lstStyle/>
          <a:p>
            <a:r>
              <a:rPr lang="en-US" sz="44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8057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1EC1-9349-4538-B25E-2640D584A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2A5D35-D54E-4A8B-B25A-D3A285FAE1AF}"/>
              </a:ext>
            </a:extLst>
          </p:cNvPr>
          <p:cNvSpPr/>
          <p:nvPr/>
        </p:nvSpPr>
        <p:spPr>
          <a:xfrm>
            <a:off x="1305169" y="1897428"/>
            <a:ext cx="6096000" cy="37508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 1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Introductions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ICC criteria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utilizers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 Care Coordination (VCC) process &amp; flow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Draft Care Plan and Outcomes form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 2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 MDT meeting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Today’s client meeting schedule – 3 clients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provided by each primary care team member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romanLcPeriod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 team discussion and action planning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5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E4FF6-B4E8-4B30-AC52-32B45788C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330" y="729961"/>
            <a:ext cx="10058400" cy="1007399"/>
          </a:xfrm>
        </p:spPr>
        <p:txBody>
          <a:bodyPr/>
          <a:lstStyle/>
          <a:p>
            <a:r>
              <a:rPr lang="en-US" dirty="0"/>
              <a:t>Housekeeping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31F3F-064F-4D9C-AACB-176FA6E5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68" y="1737360"/>
            <a:ext cx="11424863" cy="4390679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Single Sign On Feature will be enabled – Second week of March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System will be down and will share when it is not accessible</a:t>
            </a:r>
          </a:p>
          <a:p>
            <a:pPr marL="201168" lvl="1" indent="0">
              <a:buNone/>
            </a:pPr>
            <a:endParaRPr lang="en-US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Configuring both Virtual Care Coordination and Intense Care Coordination within Watson Care Manager</a:t>
            </a:r>
          </a:p>
          <a:p>
            <a:pPr marL="201168" lvl="1" indent="0">
              <a:buNone/>
            </a:pPr>
            <a:endParaRPr lang="en-US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Watson Care Manager Offline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WCM test will not be available between 03/08/21 (Monday) 1pm PST - 03/09/21 (Tuesday) 2am PST.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WCM Prod will not be available between 03/13/21 (Saturday) 1pm PST - 03/14/21 (Sunday) 7am PST.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Internal Website Update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Subscription Option for New Items Posted on Internal Website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3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808" y="431808"/>
            <a:ext cx="10058400" cy="480612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Update – Intense Care Coordination (ICC)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832" y="80362"/>
            <a:ext cx="3654175" cy="1041688"/>
          </a:xfrm>
          <a:prstGeom prst="rect">
            <a:avLst/>
          </a:prstGeom>
        </p:spPr>
      </p:pic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0A7F31FD-E8DD-4014-A16F-7836265CC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213179"/>
              </p:ext>
            </p:extLst>
          </p:nvPr>
        </p:nvGraphicFramePr>
        <p:xfrm>
          <a:off x="297951" y="1152244"/>
          <a:ext cx="11507056" cy="2628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3FF712A-84A1-4BD9-9D0F-9B1FBCC089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048799"/>
              </p:ext>
            </p:extLst>
          </p:nvPr>
        </p:nvGraphicFramePr>
        <p:xfrm>
          <a:off x="297951" y="3448014"/>
          <a:ext cx="11507056" cy="2935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07447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5413"/>
            <a:ext cx="10058400" cy="767443"/>
          </a:xfrm>
        </p:spPr>
        <p:txBody>
          <a:bodyPr>
            <a:normAutofit/>
          </a:bodyPr>
          <a:lstStyle/>
          <a:p>
            <a:r>
              <a:rPr lang="en-US" sz="4000" b="1" dirty="0"/>
              <a:t>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71700"/>
            <a:ext cx="10058400" cy="4196443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High-utilizers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Virtual Care Coordination (VCC) process &amp; flow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Draft Care Plan and Outcomes form</a:t>
            </a:r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0132" y="289291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31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C16A-B64E-4140-911E-FD3A74B2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14388"/>
            <a:ext cx="10058400" cy="922972"/>
          </a:xfrm>
        </p:spPr>
        <p:txBody>
          <a:bodyPr/>
          <a:lstStyle/>
          <a:p>
            <a:r>
              <a:rPr lang="en-US" dirty="0"/>
              <a:t>High-utilizers of our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F628F-9B43-4C13-9641-427292AF5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 76 high-utilizers (found in 5 or more databases)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7 high-utilizers are found in ArcGIS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Connection to Coordinated Entry System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12 are currently connected to CES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11 are inactive with CES 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rest have no record with CES</a:t>
            </a:r>
          </a:p>
        </p:txBody>
      </p:sp>
    </p:spTree>
    <p:extLst>
      <p:ext uri="{BB962C8B-B14F-4D97-AF65-F5344CB8AC3E}">
        <p14:creationId xmlns:p14="http://schemas.microsoft.com/office/powerpoint/2010/main" val="323442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6B32E-4EA6-4970-9CE4-6C8E7DCBB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191" y="613362"/>
            <a:ext cx="10703617" cy="894925"/>
          </a:xfrm>
        </p:spPr>
        <p:txBody>
          <a:bodyPr/>
          <a:lstStyle/>
          <a:p>
            <a:r>
              <a:rPr lang="en-US" dirty="0"/>
              <a:t>Process Flow for Virtual Care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FA38-7F8D-4D1F-961A-B43542D02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546" y="1792313"/>
            <a:ext cx="11034445" cy="4452325"/>
          </a:xfrm>
        </p:spPr>
        <p:txBody>
          <a:bodyPr>
            <a:normAutofit lnSpcReduction="1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Test Client = Kail Jorge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Gather consent and register individual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Build Client Care Team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MDT member registering individual needs to build care team. Add care team member from your perspective department as the primary care team member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Build care team based on needs for the individual, especially if department has history with the individual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Assign the individual into a configured “program” – allows the client care team to assess if the individual should be enrolled or assigned elsewhere</a:t>
            </a:r>
          </a:p>
          <a:p>
            <a:pPr marL="201168" lvl="1" indent="0">
              <a:buNone/>
            </a:pPr>
            <a:r>
              <a:rPr lang="en-US" dirty="0"/>
              <a:t>1. Custody and Re-entry</a:t>
            </a:r>
          </a:p>
          <a:p>
            <a:pPr marL="201168" lvl="1" indent="0">
              <a:buNone/>
            </a:pPr>
            <a:r>
              <a:rPr lang="en-US" dirty="0"/>
              <a:t>2. Coordinated Housing Placement</a:t>
            </a:r>
          </a:p>
          <a:p>
            <a:pPr marL="201168" lvl="1" indent="0">
              <a:buNone/>
            </a:pPr>
            <a:r>
              <a:rPr lang="en-US" dirty="0"/>
              <a:t>3. Public Assistance Benefits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Upon completion of reviewing the individual’s needs and history on the VCR, then decide to register into a “program”</a:t>
            </a:r>
          </a:p>
        </p:txBody>
      </p:sp>
    </p:spTree>
    <p:extLst>
      <p:ext uri="{BB962C8B-B14F-4D97-AF65-F5344CB8AC3E}">
        <p14:creationId xmlns:p14="http://schemas.microsoft.com/office/powerpoint/2010/main" val="1064216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8DEFB88-90BC-4B28-BF6A-D4C880533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364811"/>
              </p:ext>
            </p:extLst>
          </p:nvPr>
        </p:nvGraphicFramePr>
        <p:xfrm>
          <a:off x="578778" y="420944"/>
          <a:ext cx="11287874" cy="5602460"/>
        </p:xfrm>
        <a:graphic>
          <a:graphicData uri="http://schemas.openxmlformats.org/drawingml/2006/table">
            <a:tbl>
              <a:tblPr firstRow="1" firstCol="1" bandRow="1"/>
              <a:tblGrid>
                <a:gridCol w="4147334">
                  <a:extLst>
                    <a:ext uri="{9D8B030D-6E8A-4147-A177-3AD203B41FA5}">
                      <a16:colId xmlns:a16="http://schemas.microsoft.com/office/drawing/2014/main" val="1469705646"/>
                    </a:ext>
                  </a:extLst>
                </a:gridCol>
                <a:gridCol w="3390472">
                  <a:extLst>
                    <a:ext uri="{9D8B030D-6E8A-4147-A177-3AD203B41FA5}">
                      <a16:colId xmlns:a16="http://schemas.microsoft.com/office/drawing/2014/main" val="1176241361"/>
                    </a:ext>
                  </a:extLst>
                </a:gridCol>
                <a:gridCol w="1827559">
                  <a:extLst>
                    <a:ext uri="{9D8B030D-6E8A-4147-A177-3AD203B41FA5}">
                      <a16:colId xmlns:a16="http://schemas.microsoft.com/office/drawing/2014/main" val="1131437448"/>
                    </a:ext>
                  </a:extLst>
                </a:gridCol>
                <a:gridCol w="871542">
                  <a:extLst>
                    <a:ext uri="{9D8B030D-6E8A-4147-A177-3AD203B41FA5}">
                      <a16:colId xmlns:a16="http://schemas.microsoft.com/office/drawing/2014/main" val="1112498227"/>
                    </a:ext>
                  </a:extLst>
                </a:gridCol>
                <a:gridCol w="1050967">
                  <a:extLst>
                    <a:ext uri="{9D8B030D-6E8A-4147-A177-3AD203B41FA5}">
                      <a16:colId xmlns:a16="http://schemas.microsoft.com/office/drawing/2014/main" val="1487198733"/>
                    </a:ext>
                  </a:extLst>
                </a:gridCol>
              </a:tblGrid>
              <a:tr h="5345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3200" b="1" i="0" u="none" strike="noStrike" dirty="0">
                          <a:effectLst/>
                          <a:latin typeface="Arial" panose="020B0604020202020204" pitchFamily="34" charset="0"/>
                        </a:rPr>
                        <a:t>Care Plan</a:t>
                      </a:r>
                    </a:p>
                  </a:txBody>
                  <a:tcPr marL="67531" marR="67531" marT="93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Name/ Position/ Dept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date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33081"/>
                  </a:ext>
                </a:extLst>
              </a:tr>
              <a:tr h="1244141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Housing / Homelessness 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(including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access to housing, homelessness prevention, housing voucher assessment, accommodation sustainment, support to remain at home, developing independent living skills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67064"/>
                  </a:ext>
                </a:extLst>
              </a:tr>
              <a:tr h="763777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Benefits and supportive services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(including eligibility assessments, budget management, income maximization, reducing debts / arrears)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591281"/>
                  </a:ext>
                </a:extLst>
              </a:tr>
              <a:tr h="86565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Healthcare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(including obtaining diagnosis, accessing treatment, discharge planning, diversion from emergency room)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234557"/>
                  </a:ext>
                </a:extLst>
              </a:tr>
              <a:tr h="71685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Behavioral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Health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(including referrals to BHS, assessments, treatment engagement)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543755"/>
                  </a:ext>
                </a:extLst>
              </a:tr>
              <a:tr h="579412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Probation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(including risk management, re-entry planning, compliance)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303453"/>
                  </a:ext>
                </a:extLst>
              </a:tr>
              <a:tr h="71685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Correctional Health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(including access to treatment, suicide prevention, self harm awareness)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31" marR="67531" marT="93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91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687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8889"/>
            <a:ext cx="10515600" cy="811799"/>
          </a:xfrm>
        </p:spPr>
        <p:txBody>
          <a:bodyPr>
            <a:normAutofit/>
          </a:bodyPr>
          <a:lstStyle/>
          <a:p>
            <a:r>
              <a:rPr lang="en-US" sz="4000" b="1" dirty="0"/>
              <a:t>Client MDT meeting – format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91" y="1882067"/>
            <a:ext cx="11249891" cy="442076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Twice monthly meetings - timed (15 </a:t>
            </a:r>
            <a:r>
              <a:rPr lang="en-US" sz="2600" dirty="0" err="1">
                <a:solidFill>
                  <a:schemeClr val="tx1"/>
                </a:solidFill>
              </a:rPr>
              <a:t>mins</a:t>
            </a:r>
            <a:r>
              <a:rPr lang="en-US" sz="2600" dirty="0">
                <a:solidFill>
                  <a:schemeClr val="tx1"/>
                </a:solidFill>
              </a:rPr>
              <a:t> per client initially) – invites sent until end May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Client list will be managed and scheduled by OCC:</a:t>
            </a:r>
          </a:p>
          <a:p>
            <a:pPr marL="919163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Run weekly report to check newly registered and assigned clients</a:t>
            </a:r>
          </a:p>
          <a:p>
            <a:pPr marL="919163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Reach out to assigned ‘primary’ care team member to schedule the client for discussion at a future MDT</a:t>
            </a:r>
          </a:p>
          <a:p>
            <a:pPr marL="457200" lvl="0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An MDT meeting record will:</a:t>
            </a:r>
          </a:p>
          <a:p>
            <a:pPr marL="919163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Summarize the 15 min case discussion</a:t>
            </a:r>
          </a:p>
          <a:p>
            <a:pPr marL="919163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Agree a review date – fitting the meeting cycle, so the client will be scheduled for review in either 2, 4, 6, 8….weeks</a:t>
            </a:r>
          </a:p>
          <a:p>
            <a:pPr marL="919163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Trigger an update of the client’s Care Plan, new actions added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369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46644D41B1D740AACAA283FB554B0C" ma:contentTypeVersion="6" ma:contentTypeDescription="Create a new document." ma:contentTypeScope="" ma:versionID="30b7b302a100fea07aef75bc5e63e6fe">
  <xsd:schema xmlns:xsd="http://www.w3.org/2001/XMLSchema" xmlns:xs="http://www.w3.org/2001/XMLSchema" xmlns:p="http://schemas.microsoft.com/office/2006/metadata/properties" xmlns:ns3="15c41d55-6b61-479f-bfbc-5b7a9309b0d8" targetNamespace="http://schemas.microsoft.com/office/2006/metadata/properties" ma:root="true" ma:fieldsID="e58063e625b59b88032a97422ea9fb34" ns3:_="">
    <xsd:import namespace="15c41d55-6b61-479f-bfbc-5b7a9309b0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41d55-6b61-479f-bfbc-5b7a9309b0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46F91E-C431-4473-9EB1-85D4E0DD3FE7}">
  <ds:schemaRefs>
    <ds:schemaRef ds:uri="15c41d55-6b61-479f-bfbc-5b7a9309b0d8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0B3E6E2-89FC-49EC-8FD3-E2CB468AB3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D1B49E-C443-40DC-A2F2-5ACFE08EFA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c41d55-6b61-479f-bfbc-5b7a9309b0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784</Words>
  <Application>Microsoft Office PowerPoint</Application>
  <PresentationFormat>Widescreen</PresentationFormat>
  <Paragraphs>133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Times New Roman</vt:lpstr>
      <vt:lpstr>Wingdings</vt:lpstr>
      <vt:lpstr>Retrospect</vt:lpstr>
      <vt:lpstr>Care Plus Program (CPP)   Multi-Disciplinary Team (MDT) March 4, 2021</vt:lpstr>
      <vt:lpstr>Agenda </vt:lpstr>
      <vt:lpstr>Housekeeping Items</vt:lpstr>
      <vt:lpstr>Update – Intense Care Coordination (ICC)</vt:lpstr>
      <vt:lpstr>Update</vt:lpstr>
      <vt:lpstr>High-utilizers of our systems</vt:lpstr>
      <vt:lpstr>Process Flow for Virtual Care Coordination</vt:lpstr>
      <vt:lpstr>PowerPoint Presentation</vt:lpstr>
      <vt:lpstr>Client MDT meeting – format reminder</vt:lpstr>
      <vt:lpstr>Part 2 –  Client MDT Meeting</vt:lpstr>
      <vt:lpstr>Client overview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Plus Program (CPP)   Multi-Disciplinary Team (MDT) March 4, 2021</dc:title>
  <dc:creator>Dempster, Natalie</dc:creator>
  <cp:lastModifiedBy>Alford, Lisa</cp:lastModifiedBy>
  <cp:revision>2</cp:revision>
  <dcterms:created xsi:type="dcterms:W3CDTF">2021-03-03T00:35:18Z</dcterms:created>
  <dcterms:modified xsi:type="dcterms:W3CDTF">2021-03-08T18:28:08Z</dcterms:modified>
</cp:coreProperties>
</file>